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4" r:id="rId14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9" Type="http://schemas.openxmlformats.org/officeDocument/2006/relationships/slide" Target="slides/slide2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7" name="Shape 9227"/>
        <p:cNvGrpSpPr/>
        <p:nvPr/>
      </p:nvGrpSpPr>
      <p:grpSpPr>
        <a:xfrm>
          <a:off x="0" y="0"/>
          <a:ext cx="0" cy="0"/>
          <a:chOff x="0" y="0"/>
          <a:chExt cx="0" cy="0"/>
        </a:xfrm>
      </p:grpSpPr>
      <p:sp>
        <p:nvSpPr>
          <p:cNvPr id="9228" name="Google Shape;92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9" name="Google Shape;922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29.xml"/></Relationships>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0" name="Shape 9230"/>
        <p:cNvGrpSpPr/>
        <p:nvPr/>
      </p:nvGrpSpPr>
      <p:grpSpPr>
        <a:xfrm>
          <a:off x="0" y="0"/>
          <a:ext cx="0" cy="0"/>
          <a:chOff x="0" y="0"/>
          <a:chExt cx="0" cy="0"/>
        </a:xfrm>
      </p:grpSpPr>
      <p:sp>
        <p:nvSpPr>
          <p:cNvPr id="9231" name="Google Shape;9231;p1459"/>
          <p:cNvSpPr txBox="1"/>
          <p:nvPr>
            <p:ph type="title"/>
          </p:nvPr>
        </p:nvSpPr>
        <p:spPr>
          <a:xfrm>
            <a:off x="762000" y="533400"/>
            <a:ext cx="7696200" cy="838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Example Projects</a:t>
            </a:r>
            <a:endParaRPr/>
          </a:p>
        </p:txBody>
      </p:sp>
      <p:sp>
        <p:nvSpPr>
          <p:cNvPr id="9232" name="Google Shape;9232;p1459"/>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820"/>
              <a:buFont typeface="Noto Sans Symbols"/>
              <a:buNone/>
            </a:pPr>
            <a:r>
              <a:rPr lang="en-US" sz="2600"/>
              <a:t>Number 8</a:t>
            </a:r>
            <a:endParaRPr/>
          </a:p>
          <a:p>
            <a:pPr indent="-285750" lvl="1" marL="742950" rtl="0" algn="l">
              <a:lnSpc>
                <a:spcPct val="90000"/>
              </a:lnSpc>
              <a:spcBef>
                <a:spcPts val="520"/>
              </a:spcBef>
              <a:spcAft>
                <a:spcPts val="0"/>
              </a:spcAft>
              <a:buSzPts val="3900"/>
              <a:buFont typeface="Arial"/>
              <a:buNone/>
            </a:pPr>
            <a:r>
              <a:rPr lang="en-US"/>
              <a:t>A civic organization has offered build a commemorative memorial with landscaping at a state facility campus.</a:t>
            </a:r>
            <a:endParaRPr/>
          </a:p>
          <a:p>
            <a:pPr indent="-285750" lvl="1" marL="742950" rtl="0" algn="l">
              <a:lnSpc>
                <a:spcPct val="90000"/>
              </a:lnSpc>
              <a:spcBef>
                <a:spcPts val="520"/>
              </a:spcBef>
              <a:spcAft>
                <a:spcPts val="0"/>
              </a:spcAft>
              <a:buSzPts val="3900"/>
              <a:buFont typeface="Arial"/>
              <a:buNone/>
            </a:pPr>
            <a:r>
              <a:t/>
            </a:r>
            <a:endParaRPr/>
          </a:p>
          <a:p>
            <a:pPr indent="-285750" lvl="1" marL="742950" rtl="0" algn="l">
              <a:lnSpc>
                <a:spcPct val="90000"/>
              </a:lnSpc>
              <a:spcBef>
                <a:spcPts val="520"/>
              </a:spcBef>
              <a:spcAft>
                <a:spcPts val="0"/>
              </a:spcAft>
              <a:buSzPts val="3900"/>
              <a:buFont typeface="Arial"/>
              <a:buNone/>
            </a:pPr>
            <a:r>
              <a:rPr lang="en-US"/>
              <a:t>Which procurement process should be used?</a:t>
            </a:r>
            <a:endParaRPr/>
          </a:p>
          <a:p>
            <a:pPr indent="-285750" lvl="1" marL="742950" rtl="0" algn="l">
              <a:lnSpc>
                <a:spcPct val="90000"/>
              </a:lnSpc>
              <a:spcBef>
                <a:spcPts val="520"/>
              </a:spcBef>
              <a:spcAft>
                <a:spcPts val="0"/>
              </a:spcAft>
              <a:buSzPts val="3900"/>
              <a:buFont typeface="Arial"/>
              <a:buNone/>
            </a:pPr>
            <a:r>
              <a:rPr lang="en-US"/>
              <a:t>🗹		Public Works process</a:t>
            </a:r>
            <a:endParaRPr/>
          </a:p>
          <a:p>
            <a:pPr indent="-285750" lvl="1" marL="742950" rtl="0" algn="l">
              <a:lnSpc>
                <a:spcPct val="90000"/>
              </a:lnSpc>
              <a:spcBef>
                <a:spcPts val="520"/>
              </a:spcBef>
              <a:spcAft>
                <a:spcPts val="0"/>
              </a:spcAft>
              <a:buSzPts val="3900"/>
              <a:buFont typeface="Arial"/>
              <a:buNone/>
            </a:pPr>
            <a:r>
              <a:rPr lang="en-US"/>
              <a:t>◻		Purchasing process</a:t>
            </a:r>
            <a:endParaRPr/>
          </a:p>
          <a:p>
            <a:pPr indent="-285750" lvl="1" marL="742950" rtl="0" algn="l">
              <a:lnSpc>
                <a:spcPct val="90000"/>
              </a:lnSpc>
              <a:spcBef>
                <a:spcPts val="520"/>
              </a:spcBef>
              <a:spcAft>
                <a:spcPts val="0"/>
              </a:spcAft>
              <a:buSzPts val="3900"/>
              <a:buFont typeface="Arial"/>
              <a:buNone/>
            </a:pPr>
            <a:r>
              <a:rPr lang="en-US"/>
              <a:t>◻		Neither </a:t>
            </a:r>
            <a:endParaRPr/>
          </a:p>
          <a:p>
            <a:pPr indent="-342900" lvl="0" marL="342900" rtl="0" algn="l">
              <a:lnSpc>
                <a:spcPct val="90000"/>
              </a:lnSpc>
              <a:spcBef>
                <a:spcPts val="700"/>
              </a:spcBef>
              <a:spcAft>
                <a:spcPts val="0"/>
              </a:spcAft>
              <a:buSzPts val="2450"/>
              <a:buFont typeface="Noto Sans Symbols"/>
              <a:buNone/>
            </a:pPr>
            <a:r>
              <a:t/>
            </a:r>
            <a:endParaRPr sz="35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